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9"/>
  </p:notesMasterIdLst>
  <p:sldIdLst>
    <p:sldId id="287" r:id="rId2"/>
    <p:sldId id="256" r:id="rId3"/>
    <p:sldId id="257" r:id="rId4"/>
    <p:sldId id="285" r:id="rId5"/>
    <p:sldId id="261" r:id="rId6"/>
    <p:sldId id="264" r:id="rId7"/>
    <p:sldId id="266" r:id="rId8"/>
    <p:sldId id="269" r:id="rId9"/>
    <p:sldId id="275" r:id="rId10"/>
    <p:sldId id="276" r:id="rId11"/>
    <p:sldId id="286" r:id="rId12"/>
    <p:sldId id="277" r:id="rId13"/>
    <p:sldId id="278" r:id="rId14"/>
    <p:sldId id="281" r:id="rId15"/>
    <p:sldId id="282" r:id="rId16"/>
    <p:sldId id="283" r:id="rId17"/>
    <p:sldId id="28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701302-6032-4B6B-B322-EE36D82B18B8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FAE26-49A0-4C29-AE72-093E9B0712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987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F93BC-D426-4F91-AA28-1088AAB785A5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8F3AC-4950-4793-8985-12111C6A394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F93BC-D426-4F91-AA28-1088AAB785A5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8F3AC-4950-4793-8985-12111C6A39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F93BC-D426-4F91-AA28-1088AAB785A5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8F3AC-4950-4793-8985-12111C6A39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F93BC-D426-4F91-AA28-1088AAB785A5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8F3AC-4950-4793-8985-12111C6A39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F93BC-D426-4F91-AA28-1088AAB785A5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8F3AC-4950-4793-8985-12111C6A39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F93BC-D426-4F91-AA28-1088AAB785A5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8F3AC-4950-4793-8985-12111C6A394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F93BC-D426-4F91-AA28-1088AAB785A5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8F3AC-4950-4793-8985-12111C6A39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F93BC-D426-4F91-AA28-1088AAB785A5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8F3AC-4950-4793-8985-12111C6A39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F93BC-D426-4F91-AA28-1088AAB785A5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D8F3AC-4950-4793-8985-12111C6A394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F93BC-D426-4F91-AA28-1088AAB785A5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8F3AC-4950-4793-8985-12111C6A39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F93BC-D426-4F91-AA28-1088AAB785A5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BD8F3AC-4950-4793-8985-12111C6A39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90F93BC-D426-4F91-AA28-1088AAB785A5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8F3AC-4950-4793-8985-12111C6A39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90F93BC-D426-4F91-AA28-1088AAB785A5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BD8F3AC-4950-4793-8985-12111C6A394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ransition>
    <p:cover dir="r"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uk-UA" sz="1400" dirty="0" smtClean="0">
                <a:solidFill>
                  <a:srgbClr val="FFC000"/>
                </a:solidFill>
              </a:rPr>
              <a:t>Презентація на тему </a:t>
            </a:r>
            <a:r>
              <a:rPr lang="uk-UA" sz="1400" dirty="0" err="1" smtClean="0">
                <a:solidFill>
                  <a:srgbClr val="FFC000"/>
                </a:solidFill>
              </a:rPr>
              <a:t>“Карвінг”</a:t>
            </a:r>
            <a:r>
              <a:rPr lang="uk-UA" sz="1400" dirty="0" smtClean="0">
                <a:solidFill>
                  <a:srgbClr val="FFC000"/>
                </a:solidFill>
              </a:rPr>
              <a:t/>
            </a:r>
            <a:br>
              <a:rPr lang="uk-UA" sz="1400" dirty="0" smtClean="0">
                <a:solidFill>
                  <a:srgbClr val="FFC000"/>
                </a:solidFill>
              </a:rPr>
            </a:br>
            <a:r>
              <a:rPr lang="uk-UA" sz="1400" dirty="0" smtClean="0">
                <a:solidFill>
                  <a:srgbClr val="FFC000"/>
                </a:solidFill>
              </a:rPr>
              <a:t>Підготували учні групи №5: Кашуба Роман та </a:t>
            </a:r>
            <a:r>
              <a:rPr lang="uk-UA" sz="1400" dirty="0" err="1" smtClean="0">
                <a:solidFill>
                  <a:srgbClr val="FFC000"/>
                </a:solidFill>
              </a:rPr>
              <a:t>Кузимчак</a:t>
            </a:r>
            <a:r>
              <a:rPr lang="uk-UA" sz="1400" dirty="0" smtClean="0">
                <a:solidFill>
                  <a:srgbClr val="FFC000"/>
                </a:solidFill>
              </a:rPr>
              <a:t> Світлана.</a:t>
            </a:r>
            <a:endParaRPr lang="ru-RU" sz="1400" dirty="0">
              <a:solidFill>
                <a:srgbClr val="FFC000"/>
              </a:solidFill>
            </a:endParaRPr>
          </a:p>
        </p:txBody>
      </p:sp>
      <p:pic>
        <p:nvPicPr>
          <p:cNvPr id="4" name="Содержимое 3" descr="XHXRcWj6wM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2444" y="1600200"/>
            <a:ext cx="6037111" cy="4525963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marR="0" rtl="0"/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Туристам в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Таїланді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розповідають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,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щоце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мистецтво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передавалося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майстрами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східного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карвінгу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по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спадку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,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з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покоління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в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покоління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. </a:t>
            </a:r>
          </a:p>
        </p:txBody>
      </p:sp>
      <p:pic>
        <p:nvPicPr>
          <p:cNvPr id="5" name="Содержимое 4" descr="gEPQQvD7DmI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64847" y="1600200"/>
            <a:ext cx="2842305" cy="4525963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7" name="Содержимое 6" descr="foto-karving-kitai-13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267200" y="1643050"/>
            <a:ext cx="3657600" cy="4500593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Людина,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з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дитинства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вивчена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великому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мистецтву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вирізування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, в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зрілому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віці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створюватиме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прекрасні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скульптури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і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дорогоцінні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кубки, а не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різати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день за днем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шкірки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фруктів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і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овочів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.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Важко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уявити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собі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Церетелі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,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що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перейшов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на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щоденне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вирізування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кавунів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вмісцевому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ресторані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.</a:t>
            </a:r>
            <a:endParaRPr lang="ru-RU" sz="1050" dirty="0">
              <a:solidFill>
                <a:srgbClr val="FFC000"/>
              </a:solidFill>
            </a:endParaRPr>
          </a:p>
        </p:txBody>
      </p:sp>
      <p:pic>
        <p:nvPicPr>
          <p:cNvPr id="5" name="Содержимое 4" descr="7e9832fb444cc28a258e1ecd88fbe5b8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928802"/>
            <a:ext cx="3657600" cy="3857652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6" name="Содержимое 5" descr="foto-karving-kitai-10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14850" y="1958181"/>
            <a:ext cx="3343298" cy="3810000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marR="0" rtl="0"/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Мистецтву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карвінгу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можна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навчитися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самостійно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,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аби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використовувати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його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в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своїй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домашній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практиці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,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вносячи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різноманітність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до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зовнішнього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вигляду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блюд.</a:t>
            </a:r>
          </a:p>
        </p:txBody>
      </p:sp>
      <p:pic>
        <p:nvPicPr>
          <p:cNvPr id="7" name="Содержимое 6" descr="TGMnzPpuoFA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000240"/>
            <a:ext cx="3657600" cy="3228655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8" name="Содержимое 7" descr="g1gNlCKNEfg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286248" y="2000240"/>
            <a:ext cx="3657600" cy="3191198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Можливі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два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творчі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підходи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домашнього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кулінара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:</a:t>
            </a:r>
            <a:br>
              <a:rPr lang="ru-RU" sz="1050" baseline="0" dirty="0" smtClean="0">
                <a:solidFill>
                  <a:srgbClr val="FFC000"/>
                </a:solidFill>
                <a:latin typeface="Calibri"/>
              </a:rPr>
            </a:b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   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-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або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до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наявного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плоду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придумати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відповідний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для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нього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візерунок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;</a:t>
            </a:r>
            <a:br>
              <a:rPr lang="ru-RU" sz="1050" dirty="0" smtClean="0">
                <a:solidFill>
                  <a:srgbClr val="FFC000"/>
                </a:solidFill>
                <a:latin typeface="Calibri"/>
              </a:rPr>
            </a:b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   -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або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для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вибраного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малюнка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знайти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потрібний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плід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.</a:t>
            </a:r>
            <a:endParaRPr lang="ru-RU" sz="1050" baseline="0" dirty="0" smtClean="0">
              <a:solidFill>
                <a:srgbClr val="FFC000"/>
              </a:solidFill>
              <a:latin typeface="Calibri"/>
            </a:endParaRPr>
          </a:p>
        </p:txBody>
      </p:sp>
      <p:pic>
        <p:nvPicPr>
          <p:cNvPr id="9" name="Содержимое 8" descr="518e39a96fe62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701547"/>
            <a:ext cx="3657600" cy="4323269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10" name="Содержимое 9" descr="ochULYSr8v8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267200" y="1714488"/>
            <a:ext cx="3657600" cy="4286280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marR="0" rtl="0"/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Навчитися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мистецтву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карвінгу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не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дуже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складно. І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його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варто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навчитися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,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хоча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б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найпростіших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прийомів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.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Завжди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є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можливість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самостійно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навчитися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основам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карвінгу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декорування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блюд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тими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простими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інструментами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,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що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є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під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рукою -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ножем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ножицями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.</a:t>
            </a:r>
          </a:p>
        </p:txBody>
      </p:sp>
      <p:pic>
        <p:nvPicPr>
          <p:cNvPr id="5" name="Содержимое 4" descr="3BPYWbhiF_c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3691" y="1600200"/>
            <a:ext cx="6034617" cy="4525963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marR="0" rtl="0"/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До того ж,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займаючись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карвінгом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, не треба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забувати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,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що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основне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завдання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мистецтва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кухаря –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це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приготування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хорошої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їжі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, а не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створення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скульптурних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споруд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. Одним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з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важливих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умов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успіху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в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карвінгу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є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дуже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високагострота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інструментів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, а максимальна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гострота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залежатиме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лише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від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якості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сталі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.</a:t>
            </a:r>
          </a:p>
        </p:txBody>
      </p:sp>
      <p:pic>
        <p:nvPicPr>
          <p:cNvPr id="7" name="Содержимое 6" descr="65ecd4f1c8cbfa7914f008de5ed68d6b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88764" y="1600200"/>
            <a:ext cx="3394472" cy="4525963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13" name="Содержимое 12" descr="fUcniDsQgnM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340577" y="1600200"/>
            <a:ext cx="3510846" cy="4525963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marR="0" rtl="0"/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Оформлення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блюд за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допомогою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карвінга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може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бути самим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різноманітним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,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різьблення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зробить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святковим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навіть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звичайний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обід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.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Зробіть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для дитяти хризантему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з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пекінської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капусти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, а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з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моркви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ялинову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шишку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або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лілію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-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дитя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з'їсть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ненависні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овочі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з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радісним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апетитом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.</a:t>
            </a:r>
          </a:p>
        </p:txBody>
      </p:sp>
      <p:pic>
        <p:nvPicPr>
          <p:cNvPr id="5" name="Содержимое 4" descr="Rid031hDSd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88764" y="1600200"/>
            <a:ext cx="3394472" cy="4525963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7" name="Содержимое 6" descr="karving15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267200" y="1643050"/>
            <a:ext cx="3590948" cy="4500593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marR="0" rtl="0"/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Ваші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зусилля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будуть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варті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того -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друзі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родина не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втомляться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дивуватися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створеному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вами "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чаклунству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", а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діти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з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радістю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їстимуть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овочі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фрукти</a:t>
            </a:r>
            <a:endParaRPr lang="ru-RU" sz="1050" baseline="0" dirty="0" smtClean="0">
              <a:solidFill>
                <a:srgbClr val="FFC000"/>
              </a:solidFill>
              <a:latin typeface="Calibri"/>
            </a:endParaRPr>
          </a:p>
        </p:txBody>
      </p:sp>
      <p:pic>
        <p:nvPicPr>
          <p:cNvPr id="7" name="Содержимое 6" descr="MM5o4r0-5b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6528" y="1600200"/>
            <a:ext cx="6788944" cy="4525963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2">
                <a:lumMod val="60000"/>
                <a:lumOff val="40000"/>
              </a:schemeClr>
            </a:solidFill>
          </a:ln>
          <a:effectLst/>
        </p:spPr>
        <p:txBody>
          <a:bodyPr>
            <a:normAutofit/>
          </a:bodyPr>
          <a:lstStyle/>
          <a:p>
            <a:pPr marR="0" rtl="0"/>
            <a:r>
              <a:rPr lang="vi-VN" sz="1050" baseline="0" dirty="0" smtClean="0">
                <a:solidFill>
                  <a:srgbClr val="FFC000"/>
                </a:solidFill>
                <a:latin typeface="Calibri"/>
              </a:rPr>
              <a:t>Ка́рвінг (від англ. </a:t>
            </a:r>
            <a:r>
              <a:rPr lang="en-US" sz="1050" baseline="0" dirty="0" smtClean="0">
                <a:solidFill>
                  <a:srgbClr val="FFC000"/>
                </a:solidFill>
                <a:latin typeface="Calibri"/>
              </a:rPr>
              <a:t>carve — </a:t>
            </a:r>
            <a:r>
              <a:rPr lang="vi-VN" sz="1050" baseline="0" dirty="0" smtClean="0">
                <a:solidFill>
                  <a:srgbClr val="FFC000"/>
                </a:solidFill>
                <a:latin typeface="Calibri"/>
              </a:rPr>
              <a:t>різати, вирізати) — мистецтво</a:t>
            </a:r>
            <a:r>
              <a:rPr lang="en-US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vi-VN" sz="1050" baseline="0" dirty="0" smtClean="0">
                <a:solidFill>
                  <a:srgbClr val="FFC000"/>
                </a:solidFill>
                <a:latin typeface="Calibri"/>
              </a:rPr>
              <a:t>художнього</a:t>
            </a:r>
            <a:r>
              <a:rPr lang="uk-UA" sz="1050" baseline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vi-VN" sz="1050" baseline="0" smtClean="0">
                <a:solidFill>
                  <a:srgbClr val="FFC000"/>
                </a:solidFill>
                <a:latin typeface="Calibri"/>
              </a:rPr>
              <a:t>різання </a:t>
            </a:r>
            <a:r>
              <a:rPr lang="vi-VN" sz="1050" baseline="0" dirty="0" smtClean="0">
                <a:solidFill>
                  <a:srgbClr val="FFC000"/>
                </a:solidFill>
                <a:latin typeface="Calibri"/>
              </a:rPr>
              <a:t>по овочах і фруктах, зародився</a:t>
            </a:r>
            <a:r>
              <a:rPr lang="en-US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vi-VN" sz="1050" baseline="0" dirty="0" smtClean="0">
                <a:solidFill>
                  <a:srgbClr val="FFC000"/>
                </a:solidFill>
                <a:latin typeface="Calibri"/>
              </a:rPr>
              <a:t>багатороків тому на Сході, й за тисячі</a:t>
            </a:r>
            <a:r>
              <a:rPr lang="en-US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vi-VN" sz="1050" baseline="0" dirty="0" smtClean="0">
                <a:solidFill>
                  <a:srgbClr val="FFC000"/>
                </a:solidFill>
                <a:latin typeface="Calibri"/>
              </a:rPr>
              <a:t>років став частиною</a:t>
            </a:r>
            <a:r>
              <a:rPr lang="en-US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vi-VN" sz="1050" baseline="0" dirty="0" smtClean="0">
                <a:solidFill>
                  <a:srgbClr val="FFC000"/>
                </a:solidFill>
                <a:latin typeface="Calibri"/>
              </a:rPr>
              <a:t>національних</a:t>
            </a:r>
            <a:r>
              <a:rPr lang="en-US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vi-VN" sz="1050" baseline="0" dirty="0" smtClean="0">
                <a:solidFill>
                  <a:srgbClr val="FFC000"/>
                </a:solidFill>
                <a:latin typeface="Calibri"/>
              </a:rPr>
              <a:t>традицій. </a:t>
            </a:r>
            <a:endParaRPr lang="vi-VN" sz="1050" baseline="0" dirty="0" smtClean="0">
              <a:solidFill>
                <a:srgbClr val="FFC000"/>
              </a:solidFill>
              <a:latin typeface="Times New Roman"/>
            </a:endParaRPr>
          </a:p>
        </p:txBody>
      </p:sp>
      <p:pic>
        <p:nvPicPr>
          <p:cNvPr id="5" name="Содержимое 4" descr="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4405" y="1600200"/>
            <a:ext cx="6793190" cy="4525963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R="0" rtl="0"/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Мистецтво</a:t>
            </a:r>
            <a:r>
              <a:rPr lang="en-US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фігурного</a:t>
            </a:r>
            <a:r>
              <a:rPr lang="en-US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різання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по фруктах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овочах</a:t>
            </a:r>
            <a:r>
              <a:rPr lang="en-US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зародилося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вТаїланді</a:t>
            </a:r>
            <a:r>
              <a:rPr lang="uk-UA" sz="1050" dirty="0" smtClean="0">
                <a:solidFill>
                  <a:srgbClr val="FFC000"/>
                </a:solidFill>
                <a:latin typeface="Calibri"/>
              </a:rPr>
              <a:t>.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Згідно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з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переказами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, в 1364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році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молода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дівчина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прикрасила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вирізаними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з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фруктів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овочів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квітами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плавучу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лампу для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Королівського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Фестивалю. Король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високо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оцінив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її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творчість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проголосив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фігурне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різання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по фруктах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овочах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культурною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спадщиноюТаїланду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,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яким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зобов'язана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володіти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кожна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жінка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. За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тисячі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років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воно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поширилося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по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всьому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Далекому Сходу та,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передаючись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із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покоління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в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покоління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, стало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частиною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національних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традицій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багатьох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країн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.</a:t>
            </a:r>
          </a:p>
        </p:txBody>
      </p:sp>
      <p:pic>
        <p:nvPicPr>
          <p:cNvPr id="5" name="Содержимое 4" descr="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4405" y="1600200"/>
            <a:ext cx="6793190" cy="4525963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2">
                <a:lumMod val="60000"/>
                <a:lumOff val="40000"/>
              </a:schemeClr>
            </a:solidFill>
          </a:ln>
          <a:effectLst/>
        </p:spPr>
        <p:txBody>
          <a:bodyPr>
            <a:normAutofit/>
          </a:bodyPr>
          <a:lstStyle/>
          <a:p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У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різних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східних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країнах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карвінг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з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овочів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грунтується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на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різних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технічних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прийомах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.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Приміром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,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дужесхожі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китайська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і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японська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техніки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: в них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використовуються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зображення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тварин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, людей та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ієрогліфів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.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Домінують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малюнки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з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драконами,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бойовими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сценами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і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вітальні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написи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.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Майстри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творять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своїше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деври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за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допомогою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великої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кількості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трафаретів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,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формочок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і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виїмок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.</a:t>
            </a:r>
            <a:endParaRPr lang="ru-RU" sz="1050" dirty="0"/>
          </a:p>
        </p:txBody>
      </p:sp>
      <p:pic>
        <p:nvPicPr>
          <p:cNvPr id="7" name="Содержимое 6" descr="foto-karving-kitai-4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95312" y="1796256"/>
            <a:ext cx="3381375" cy="4133850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8" name="Содержимое 7" descr="foto-karving-kitai-7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267200" y="1785926"/>
            <a:ext cx="3657600" cy="4143404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R="0" rtl="0"/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Тайські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ж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майстри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сотні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років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вирізають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з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фруктів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і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овочів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квіткові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композиції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. І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це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не дивно -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адже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в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державній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символіці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Таїланду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повсюдно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присутня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орхідея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та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інші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квіти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.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Майстри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виконують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своїприкраси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,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використовуючи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, в основному,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тайський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ніж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(маленький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ніж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з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вигнутимлезом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і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опущеним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вістрям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)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і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різні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різці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. Робота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цядовга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і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копітка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, тому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й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вироби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у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тайських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майстрів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виходять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більшвитончені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та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вишукані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.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Кулінарні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традиції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Таїланду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наповнені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духовною красою,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витонченістю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і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фантазією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, яка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відображає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спосіб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життя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цього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народу.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Всі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повагу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та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увагу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, яку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надає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майстер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гостям,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виражається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в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досконалості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прикрас,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створюваних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ним для </a:t>
            </a:r>
            <a:r>
              <a:rPr lang="ru-RU" sz="900" baseline="0" dirty="0" err="1" smtClean="0">
                <a:solidFill>
                  <a:srgbClr val="FFC000"/>
                </a:solidFill>
                <a:latin typeface="Calibri"/>
              </a:rPr>
              <a:t>святкового</a:t>
            </a:r>
            <a:r>
              <a:rPr lang="ru-RU" sz="900" baseline="0" dirty="0" smtClean="0">
                <a:solidFill>
                  <a:srgbClr val="FFC000"/>
                </a:solidFill>
                <a:latin typeface="Calibri"/>
              </a:rPr>
              <a:t> столу.</a:t>
            </a:r>
          </a:p>
        </p:txBody>
      </p:sp>
      <p:pic>
        <p:nvPicPr>
          <p:cNvPr id="5" name="Содержимое 4" descr="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4405" y="1600200"/>
            <a:ext cx="6793190" cy="4525963"/>
          </a:xfrm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marR="0" rtl="0"/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Розрізняють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європейський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азіатський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карвінг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. «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Європейський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карвінг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» —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це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небільше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,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ніж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карвінг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по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овочах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фруктах,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які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ростуть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у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Європі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. «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Європейський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»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карвінг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застосовують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для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створення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прикрас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з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редьки, редиски,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буряків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,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моркви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,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болгарських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гострих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перців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,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кабачків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,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гарбуза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,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баклажанів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,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цибулі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,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капусти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.</a:t>
            </a:r>
          </a:p>
        </p:txBody>
      </p:sp>
      <p:pic>
        <p:nvPicPr>
          <p:cNvPr id="9" name="Содержимое 8" descr="7sg6Uth5uxo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88764" y="1600200"/>
            <a:ext cx="3394472" cy="4525963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10" name="Содержимое 9" descr="Vkusnoe-zhenskoe-uvlechenie-karving-dlia-ovoshchei-i-fruktov-dlia-dushi-i-prazdnichnogo-stola-4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267200" y="1643050"/>
            <a:ext cx="3657600" cy="4429155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marR="0" rtl="0"/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Майстри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азіатського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карвінга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використовують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кавуни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,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дині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, папайю, авокадо, манго, на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яких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вирізують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ажурні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візерунки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.</a:t>
            </a:r>
          </a:p>
        </p:txBody>
      </p:sp>
      <p:pic>
        <p:nvPicPr>
          <p:cNvPr id="9" name="Содержимое 8" descr="cc33d56297330f00e5c60837737620d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3500" y="1967706"/>
            <a:ext cx="5715000" cy="3790950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Декоративні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візерунки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на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овочах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фруктах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вирізаються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спеціальними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інструментами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.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Основний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інструмент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майстра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—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тайськийніж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.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Існуютьтакож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:</a:t>
            </a:r>
            <a:br>
              <a:rPr lang="ru-RU" sz="1050" baseline="0" dirty="0" smtClean="0">
                <a:solidFill>
                  <a:srgbClr val="FFC000"/>
                </a:solidFill>
                <a:latin typeface="Calibri"/>
              </a:rPr>
            </a:b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     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Карбовочніножі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(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гострі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, </a:t>
            </a:r>
            <a:r>
              <a:rPr lang="en-US" sz="1050" dirty="0" smtClean="0">
                <a:solidFill>
                  <a:srgbClr val="FFC000"/>
                </a:solidFill>
                <a:latin typeface="Calibri"/>
              </a:rPr>
              <a:t>V-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подібні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,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квадратні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,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кругліширокі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і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вузькі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),</a:t>
            </a:r>
            <a:br>
              <a:rPr lang="ru-RU" sz="1050" dirty="0" smtClean="0">
                <a:solidFill>
                  <a:srgbClr val="FFC000"/>
                </a:solidFill>
                <a:latin typeface="Calibri"/>
              </a:rPr>
            </a:b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     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Ніж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нуазетний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або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нуазетка</a:t>
            </a:r>
            <a:r>
              <a:rPr lang="ru-RU" sz="1050" dirty="0" smtClean="0">
                <a:latin typeface="Calibri"/>
              </a:rPr>
              <a:t> 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(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інша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назва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ніж-виїмка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)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круглої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і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овальної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форми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,</a:t>
            </a:r>
            <a:br>
              <a:rPr lang="ru-RU" sz="1050" dirty="0" smtClean="0">
                <a:solidFill>
                  <a:srgbClr val="FFC000"/>
                </a:solidFill>
                <a:latin typeface="Calibri"/>
              </a:rPr>
            </a:b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     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Ніж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для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каннелірування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(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для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нанесення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dirty="0" err="1" smtClean="0">
                <a:solidFill>
                  <a:srgbClr val="FFC000"/>
                </a:solidFill>
                <a:latin typeface="Calibri"/>
              </a:rPr>
              <a:t>канавокок-каннелюр</a:t>
            </a:r>
            <a:r>
              <a:rPr lang="ru-RU" sz="1050" dirty="0" smtClean="0">
                <a:solidFill>
                  <a:srgbClr val="FFC000"/>
                </a:solidFill>
                <a:latin typeface="Calibri"/>
              </a:rPr>
              <a:t>),</a:t>
            </a:r>
            <a:br>
              <a:rPr lang="ru-RU" sz="1050" dirty="0" smtClean="0">
                <a:solidFill>
                  <a:srgbClr val="FFC000"/>
                </a:solidFill>
                <a:latin typeface="Calibri"/>
              </a:rPr>
            </a:br>
            <a:endParaRPr lang="ru-RU" sz="1050" baseline="0" dirty="0" smtClean="0">
              <a:solidFill>
                <a:srgbClr val="FFC000"/>
              </a:solidFill>
              <a:latin typeface="Calibri"/>
            </a:endParaRPr>
          </a:p>
        </p:txBody>
      </p:sp>
      <p:pic>
        <p:nvPicPr>
          <p:cNvPr id="7" name="Содержимое 6" descr="5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71472" y="2143116"/>
            <a:ext cx="3543328" cy="3500462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8" name="Содержимое 7" descr="2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429124" y="2143116"/>
            <a:ext cx="3357586" cy="3500462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marR="0" rtl="0"/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На тему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мистецтва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карвінга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випущено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немало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посібників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, а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деякі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великі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готелі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вТаїланді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навіть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організовують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для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європейських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туристів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короткі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платні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ru-RU" sz="1050" baseline="0" dirty="0" err="1" smtClean="0">
                <a:solidFill>
                  <a:srgbClr val="FFC000"/>
                </a:solidFill>
                <a:latin typeface="Calibri"/>
              </a:rPr>
              <a:t>курси</a:t>
            </a:r>
            <a:r>
              <a:rPr lang="ru-RU" sz="1050" baseline="0" dirty="0" smtClean="0">
                <a:solidFill>
                  <a:srgbClr val="FFC000"/>
                </a:solidFill>
                <a:latin typeface="Calibri"/>
              </a:rPr>
              <a:t>.</a:t>
            </a:r>
          </a:p>
        </p:txBody>
      </p:sp>
      <p:pic>
        <p:nvPicPr>
          <p:cNvPr id="5" name="Содержимое 4" descr="eZUUS6WF60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4663" y="1600200"/>
            <a:ext cx="5492674" cy="4525963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90</TotalTime>
  <Words>649</Words>
  <Application>Microsoft Office PowerPoint</Application>
  <PresentationFormat>Экран (4:3)</PresentationFormat>
  <Paragraphs>17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Техническая</vt:lpstr>
      <vt:lpstr>Презентація на тему “Карвінг” Підготували учні групи №5: Кашуба Роман та Кузимчак Світлана.</vt:lpstr>
      <vt:lpstr>Ка́рвінг (від англ. carve — різати, вирізати) — мистецтво художнього різання по овочах і фруктах, зародився багатороків тому на Сході, й за тисячі років став частиною національних традицій. </vt:lpstr>
      <vt:lpstr>Мистецтво фігурного різання по фруктах і овочах зародилося вТаїланді. Згідно з переказами, в 1364 році молода дівчина прикрасила вирізаними з фруктів і овочів квітами плавучу лампу для Королівського Фестивалю. Король високо оцінив її творчість і проголосив фігурне різання по фруктах і овочах культурною спадщиноюТаїланду, яким зобов'язана володіти кожна жінка. За тисячі років воно поширилося по всьому Далекому Сходу та, передаючись із покоління в покоління, стало частиною національних традицій багатьох країн.</vt:lpstr>
      <vt:lpstr>У різних східних країнах карвінг з овочів грунтується на різних технічних прийомах. Приміром, дужесхожі китайська і японська техніки: в них використовуються зображення тварин, людей та ієрогліфів. Домінують малюнки з драконами, бойовими сценами і вітальні написи. Майстри творять своїше деври за допомогою великої кількості трафаретів, формочок і виїмок.</vt:lpstr>
      <vt:lpstr>Тайські ж майстри сотні років вирізають з фруктів і овочів квіткові композиції. І це не дивно - адже в державній символіці Таїланду повсюдно присутня орхідея та інші квіти. Майстри виконують своїприкраси, використовуючи, в основному, тайський ніж (маленький ніж з вигнутимлезом і  опущеним вістрям) і різні різці. Робота цядовга і копітка, тому й вироби у тайських майстрів виходять більшвитончені та вишукані. Кулінарні традиції Таїланду наповнені духовною красою, витонченістю і фантазією, яка відображає спосіб життя цього народу. Всі повагу та увагу, яку надає майстер гостям, виражається в досконалості прикрас, створюваних ним для святкового столу.</vt:lpstr>
      <vt:lpstr>Розрізняють європейський і азіатський карвінг. «Європейський карвінг» — це небільше, ніж карвінг по овочах і фруктах, які ростуть у Європі. «Європейський» карвінг застосовують для створення прикрас з редьки, редиски, буряків, моркви, болгарських і гострих перців, кабачків, гарбуза, баклажанів, цибулі, капусти.</vt:lpstr>
      <vt:lpstr>Майстри азіатського карвінга використовують кавуни, дині, папайю, авокадо, манго, на яких вирізують ажурні візерунки.</vt:lpstr>
      <vt:lpstr>Декоративні візерунки на овочах і фруктах вирізаються спеціальними інструментами. Основний інструмент майстра — тайськийніж. Існуютьтакож:        Карбовочніножі (гострі, V-подібні, квадратні, кругліширокі і вузькі),        Ніж нуазетний або нуазетка (інша назва ніж-виїмка) круглої і овальної форми,        Ніж для каннелірування (для нанесення канавокок-каннелюр), </vt:lpstr>
      <vt:lpstr>На тему мистецтва карвінга випущено немало посібників, а деякі великі готелі вТаїланді навіть організовують для європейських туристів короткі платні курси.</vt:lpstr>
      <vt:lpstr>Туристам в Таїланді розповідають, щоце мистецтво передавалося майстрами східного карвінгу по спадку, з покоління в покоління. </vt:lpstr>
      <vt:lpstr>Людина, з дитинства вивчена великому мистецтву вирізування, в зрілому віці створюватиме прекрасні скульптури і дорогоцінні кубки, а не різати день за днем шкірки фруктів і овочів. Важко уявити собі Церетелі, що перейшов на щоденне вирізування кавунів вмісцевому ресторані.</vt:lpstr>
      <vt:lpstr>Мистецтву карвінгу можна навчитися самостійно, аби використовувати його в своїй домашній практиці, вносячи різноманітність до зовнішнього вигляду блюд.</vt:lpstr>
      <vt:lpstr>Можливі два творчі підходи домашнього кулінара:     - або до наявного плоду придумати відповідний для нього візерунок;     - або для вибраного малюнка знайти потрібний плід.</vt:lpstr>
      <vt:lpstr>Навчитися мистецтву карвінгу не дуже складно. І його варто навчитися, хоча б найпростіших прийомів. Завжди є можливість самостійно навчитися основам карвінгу і декорування блюд тими простими інструментами, що є під рукою - ножем і ножицями.</vt:lpstr>
      <vt:lpstr>До того ж, займаючись карвінгом, не треба забувати, що основне завдання мистецтва кухаря – це приготування хорошої їжі, а не створення скульптурних споруд. Одним з важливих умов успіху в карвінгу є дуже високагострота інструментів, а максимальна гострота залежатиме лише від якості сталі.</vt:lpstr>
      <vt:lpstr>Оформлення блюд за допомогою карвінга може бути самим різноманітним, різьблення зробить святковим навіть звичайний обід. Зробіть для дитяти хризантему з пекінської капусти, а з моркви ялинову шишку або лілію - і дитя з'їсть ненависні овочі з радісним апетитом.</vt:lpstr>
      <vt:lpstr>Ваші зусилля будуть варті того - друзі і родина не втомляться дивуватися створеному вами "чаклунству", а діти з радістю їстимуть  овочі і фрукти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Ка́рвінг (від англ. carve — різати, вирізати) — мистецтвохудожньогорізання по овочах і фруктах, зародивсябагатороків тому на Сході, й за тисячіроків став частиноюнаціональнихтрадицій. Майстрикарвінга передавали своїзнання у спадок.</dc:title>
  <dc:creator>Admin</dc:creator>
  <cp:lastModifiedBy>Administrator</cp:lastModifiedBy>
  <cp:revision>11</cp:revision>
  <dcterms:created xsi:type="dcterms:W3CDTF">2014-11-25T15:22:45Z</dcterms:created>
  <dcterms:modified xsi:type="dcterms:W3CDTF">2014-12-02T19:40:26Z</dcterms:modified>
</cp:coreProperties>
</file>